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321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05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47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35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0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605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0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631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24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75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24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B29D887-CB62-492D-BF32-D7E0CB59D1DE}" type="datetimeFigureOut">
              <a:rPr lang="es-ES" smtClean="0"/>
              <a:t>29/09/2022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3EA2F8F-C99B-4DB7-96B7-D1DDA07BCC0B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7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Drawing1.vsd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41F04-A357-5FD6-1C1C-458B67271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73833"/>
            <a:ext cx="10058400" cy="3566160"/>
          </a:xfrm>
        </p:spPr>
        <p:txBody>
          <a:bodyPr>
            <a:noAutofit/>
          </a:bodyPr>
          <a:lstStyle/>
          <a:p>
            <a:pPr algn="ctr"/>
            <a:r>
              <a:rPr lang="es-ES" sz="6600" b="1" dirty="0"/>
              <a:t>DESARROLLO DE UN SISTEMA DE LOTERÍAS BLOCKCHAIN UTILIZANDO NFTS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8705EF-20C4-B5E4-5484-E1980F69F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551277"/>
            <a:ext cx="9144000" cy="466623"/>
          </a:xfrm>
        </p:spPr>
        <p:txBody>
          <a:bodyPr/>
          <a:lstStyle/>
          <a:p>
            <a:r>
              <a:rPr lang="es-ES" dirty="0"/>
              <a:t>Jaime Tello Sánchez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F8B166-171D-D125-B6BF-C4546C311E17}"/>
              </a:ext>
            </a:extLst>
          </p:cNvPr>
          <p:cNvSpPr txBox="1"/>
          <p:nvPr/>
        </p:nvSpPr>
        <p:spPr>
          <a:xfrm>
            <a:off x="7924173" y="5629184"/>
            <a:ext cx="439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Tutora: María Teresa González Mac Dowell </a:t>
            </a:r>
          </a:p>
        </p:txBody>
      </p:sp>
    </p:spTree>
    <p:extLst>
      <p:ext uri="{BB962C8B-B14F-4D97-AF65-F5344CB8AC3E}">
        <p14:creationId xmlns:p14="http://schemas.microsoft.com/office/powerpoint/2010/main" val="320095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E05B5-BEF8-7ED0-B0E7-6EB63155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Compilación del programa</a:t>
            </a:r>
          </a:p>
        </p:txBody>
      </p:sp>
      <p:pic>
        <p:nvPicPr>
          <p:cNvPr id="6" name="Grabación Trabajo Fin de Grado">
            <a:hlinkClick r:id="" action="ppaction://media"/>
            <a:extLst>
              <a:ext uri="{FF2B5EF4-FFF2-40B4-BE49-F238E27FC236}">
                <a16:creationId xmlns:a16="http://schemas.microsoft.com/office/drawing/2014/main" id="{A49154E2-114D-A38E-047A-97DEEA5A6E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326432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8D46-F570-6DA9-AE78-CF4C5AEC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 de la presentación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831FE4-9154-8650-987F-B3E54C80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Definición de </a:t>
            </a:r>
            <a:r>
              <a:rPr lang="es-ES" dirty="0" err="1"/>
              <a:t>blockchain</a:t>
            </a:r>
            <a:endParaRPr lang="es-ES" dirty="0"/>
          </a:p>
          <a:p>
            <a:r>
              <a:rPr lang="es-ES" dirty="0"/>
              <a:t>Definición de Smart </a:t>
            </a:r>
            <a:r>
              <a:rPr lang="es-ES" dirty="0" err="1"/>
              <a:t>contracts</a:t>
            </a:r>
            <a:endParaRPr lang="es-ES" dirty="0"/>
          </a:p>
          <a:p>
            <a:r>
              <a:rPr lang="es-ES" dirty="0"/>
              <a:t>Modelo de negocio del proyecto</a:t>
            </a:r>
          </a:p>
          <a:p>
            <a:r>
              <a:rPr lang="es-ES" dirty="0"/>
              <a:t>Estructura del proyecto</a:t>
            </a:r>
          </a:p>
          <a:p>
            <a:r>
              <a:rPr lang="es-ES" dirty="0"/>
              <a:t>Especificaciones del proyecto</a:t>
            </a:r>
          </a:p>
          <a:p>
            <a:r>
              <a:rPr lang="es-ES" dirty="0"/>
              <a:t>Líneas futuras y puntos a mejorar</a:t>
            </a:r>
          </a:p>
        </p:txBody>
      </p:sp>
    </p:spTree>
    <p:extLst>
      <p:ext uri="{BB962C8B-B14F-4D97-AF65-F5344CB8AC3E}">
        <p14:creationId xmlns:p14="http://schemas.microsoft.com/office/powerpoint/2010/main" val="255623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95D30-074D-1023-AE65-28DF6C96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4" y="263527"/>
            <a:ext cx="5127171" cy="1450757"/>
          </a:xfrm>
        </p:spPr>
        <p:txBody>
          <a:bodyPr>
            <a:normAutofit/>
          </a:bodyPr>
          <a:lstStyle/>
          <a:p>
            <a:r>
              <a:rPr lang="es-ES" dirty="0"/>
              <a:t>BLOCKCHAIN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4B8C25-2511-0048-4955-8FDA13564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s-ES" dirty="0"/>
              <a:t>- Cadena de bloques que se apilan unos sobre otros y son dependientes entre ellos</a:t>
            </a:r>
          </a:p>
          <a:p>
            <a:r>
              <a:rPr lang="es-ES" dirty="0"/>
              <a:t>- Se accede mediante una red peer </a:t>
            </a:r>
            <a:r>
              <a:rPr lang="es-ES" dirty="0" err="1"/>
              <a:t>to</a:t>
            </a:r>
            <a:r>
              <a:rPr lang="es-ES" dirty="0"/>
              <a:t> peer descentralizada</a:t>
            </a:r>
          </a:p>
          <a:p>
            <a:r>
              <a:rPr lang="es-ES" dirty="0"/>
              <a:t>- Cada operación debe estar aprobada por el resto de computadores</a:t>
            </a:r>
          </a:p>
          <a:p>
            <a:r>
              <a:rPr lang="es-ES" dirty="0"/>
              <a:t>- Cada réplica en cada nodo se denomina libro distribuido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proceso detrás de la tecnología blockchain">
            <a:extLst>
              <a:ext uri="{FF2B5EF4-FFF2-40B4-BE49-F238E27FC236}">
                <a16:creationId xmlns:a16="http://schemas.microsoft.com/office/drawing/2014/main" id="{28585A4C-54F0-EEFC-4858-BC1C3A497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992925"/>
            <a:ext cx="5451627" cy="455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195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10EC9-DEAB-4EF3-F786-314DBD6B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4" y="263527"/>
            <a:ext cx="5127171" cy="1450757"/>
          </a:xfrm>
        </p:spPr>
        <p:txBody>
          <a:bodyPr>
            <a:normAutofit/>
          </a:bodyPr>
          <a:lstStyle/>
          <a:p>
            <a:r>
              <a:rPr lang="es-ES" dirty="0"/>
              <a:t>SMART CONTRACTS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B20459-9C8C-3C9A-B725-C54830FD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s-ES" dirty="0"/>
              <a:t>- Programa informático que se ejecuta siempre que los miembro involucrados en el contrato cumplan las condiciones </a:t>
            </a:r>
          </a:p>
          <a:p>
            <a:r>
              <a:rPr lang="es-ES" dirty="0"/>
              <a:t>- No necesita una entidad supervisora que verifique el contrato</a:t>
            </a:r>
          </a:p>
          <a:p>
            <a:r>
              <a:rPr lang="es-ES" dirty="0"/>
              <a:t>- Una vez ejecutado el contrato no se pueden cambiar las reglas del mismo</a:t>
            </a:r>
          </a:p>
          <a:p>
            <a:r>
              <a:rPr lang="es-ES" dirty="0"/>
              <a:t>- También pueden funcionar en un ecosistema comercial tradicional</a:t>
            </a:r>
          </a:p>
          <a:p>
            <a:endParaRPr lang="es-ES" dirty="0"/>
          </a:p>
        </p:txBody>
      </p:sp>
      <p:pic>
        <p:nvPicPr>
          <p:cNvPr id="5" name="Imagen 4" descr="Escala de tiempo&#10;&#10;Descripción generada automáticamente con confianza baja">
            <a:extLst>
              <a:ext uri="{FF2B5EF4-FFF2-40B4-BE49-F238E27FC236}">
                <a16:creationId xmlns:a16="http://schemas.microsoft.com/office/drawing/2014/main" id="{C9FD43AE-CFFF-58D7-61D8-443F52959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279362"/>
            <a:ext cx="5451627" cy="39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0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EA5AB-2647-756B-BCBD-4DC57E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130393-0292-2064-96A7-7E0D13FD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- Alta participación en las loterías tradicionales a nivel mundial</a:t>
            </a:r>
          </a:p>
          <a:p>
            <a:r>
              <a:rPr lang="es-ES" dirty="0"/>
              <a:t>- Mercado de criptomonedas y metaversos en auge </a:t>
            </a:r>
          </a:p>
          <a:p>
            <a:r>
              <a:rPr lang="es-ES" dirty="0"/>
              <a:t>- Las criptomonedas están implantadas a nivel mundial, por lo que la divisa está estandarizada</a:t>
            </a:r>
          </a:p>
          <a:p>
            <a:r>
              <a:rPr lang="es-ES" dirty="0"/>
              <a:t>- Bajo coste de mantenimiento</a:t>
            </a:r>
          </a:p>
          <a:p>
            <a:r>
              <a:rPr lang="es-ES" dirty="0"/>
              <a:t>- Se puede implantar en diferentes plataformas</a:t>
            </a:r>
          </a:p>
          <a:p>
            <a:r>
              <a:rPr lang="es-ES" dirty="0"/>
              <a:t>- Coste del cupón 12$ que aproximadamente son 0,0076 </a:t>
            </a:r>
            <a:r>
              <a:rPr lang="es-ES" dirty="0" err="1"/>
              <a:t>ethers</a:t>
            </a:r>
            <a:endParaRPr lang="es-ES" dirty="0"/>
          </a:p>
          <a:p>
            <a:r>
              <a:rPr lang="es-ES" dirty="0"/>
              <a:t>- Beneficio para el propietario del contrato del 10% sobre lo recaudado</a:t>
            </a:r>
          </a:p>
        </p:txBody>
      </p:sp>
    </p:spTree>
    <p:extLst>
      <p:ext uri="{BB962C8B-B14F-4D97-AF65-F5344CB8AC3E}">
        <p14:creationId xmlns:p14="http://schemas.microsoft.com/office/powerpoint/2010/main" val="415841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DA3E7-C6DD-C405-1535-59879682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DD3E6-D171-DB24-FAB3-E8F754E9B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- NFT: Token no fungible. Al ser no fungible no puede ser remplazado ni sustituido por otro,    siendo este token único</a:t>
            </a:r>
          </a:p>
          <a:p>
            <a:pPr marL="0" indent="0">
              <a:buNone/>
            </a:pPr>
            <a:r>
              <a:rPr lang="es-ES" dirty="0"/>
              <a:t>- Lotería por extracción de un número aleatorio siendo este número el identificador del NFT    ganador</a:t>
            </a:r>
          </a:p>
          <a:p>
            <a:pPr marL="0" indent="0">
              <a:buNone/>
            </a:pPr>
            <a:r>
              <a:rPr lang="es-ES" dirty="0"/>
              <a:t>- Cada lotería es un bloque de la cadena, y a su vez cada NFT, que la participación de cada jugador, es otro bloque dentro de la cadena de bloques</a:t>
            </a:r>
          </a:p>
          <a:p>
            <a:pPr marL="0" indent="0">
              <a:buNone/>
            </a:pPr>
            <a:r>
              <a:rPr lang="es-ES" dirty="0"/>
              <a:t>- Para realizar el cambio de dólares a </a:t>
            </a:r>
            <a:r>
              <a:rPr lang="es-ES" dirty="0" err="1"/>
              <a:t>ethers</a:t>
            </a:r>
            <a:r>
              <a:rPr lang="es-ES" dirty="0"/>
              <a:t> se utiliza un oráculo de monetización</a:t>
            </a:r>
          </a:p>
          <a:p>
            <a:pPr marL="0" indent="0">
              <a:buNone/>
            </a:pPr>
            <a:r>
              <a:rPr lang="es-ES" dirty="0"/>
              <a:t>- Oráculo: Fragmento de código que nutre de información del mundo físico a la red </a:t>
            </a:r>
            <a:r>
              <a:rPr lang="es-ES" dirty="0" err="1"/>
              <a:t>blockchain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74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AE193-DFD5-5207-475E-E669F59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D729F0-4EAD-0A46-6FF7-E9D779012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5212"/>
            <a:ext cx="10058400" cy="402336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730EEA-9B46-2B7A-B7E6-8038C70B5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48" y="2866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6AD5A284-8878-9C16-9685-133D83ABCF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451717"/>
              </p:ext>
            </p:extLst>
          </p:nvPr>
        </p:nvGraphicFramePr>
        <p:xfrm>
          <a:off x="1109726" y="544105"/>
          <a:ext cx="2242514" cy="600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57390" imgH="6590857" progId="Visio.Drawing.15">
                  <p:embed/>
                </p:oleObj>
              </mc:Choice>
              <mc:Fallback>
                <p:oleObj name="Visio" r:id="rId2" imgW="2457390" imgH="659085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726" y="544105"/>
                        <a:ext cx="2242514" cy="60067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1B147AB-EF5A-79F0-38A4-493DAEE70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656" y="8556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1A31C88-756A-75CB-C66C-966FE758DC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664418"/>
              </p:ext>
            </p:extLst>
          </p:nvPr>
        </p:nvGraphicFramePr>
        <p:xfrm>
          <a:off x="3922248" y="544105"/>
          <a:ext cx="7705491" cy="597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8410565" imgH="6333921" progId="Visio.Drawing.15">
                  <p:embed/>
                </p:oleObj>
              </mc:Choice>
              <mc:Fallback>
                <p:oleObj name="Visio" r:id="rId4" imgW="8410565" imgH="6333921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248" y="544105"/>
                        <a:ext cx="7705491" cy="59704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71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3DE57-F76D-0D6C-FC42-3616053A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Especificaciones técnicas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420766-5D50-9DC1-0CED-32CCE95D4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11048"/>
            <a:ext cx="10058400" cy="4023360"/>
          </a:xfrm>
        </p:spPr>
        <p:txBody>
          <a:bodyPr/>
          <a:lstStyle/>
          <a:p>
            <a:r>
              <a:rPr lang="es-ES" dirty="0"/>
              <a:t>- Se utiliza para el desarrollo del código el lenguaje </a:t>
            </a:r>
            <a:r>
              <a:rPr lang="es-ES" dirty="0" err="1"/>
              <a:t>Solidity</a:t>
            </a:r>
            <a:r>
              <a:rPr lang="es-ES" dirty="0"/>
              <a:t>. Específico de Ethereum o </a:t>
            </a:r>
            <a:r>
              <a:rPr lang="es-ES" dirty="0" err="1"/>
              <a:t>Polygon</a:t>
            </a:r>
            <a:endParaRPr lang="es-ES" dirty="0"/>
          </a:p>
          <a:p>
            <a:r>
              <a:rPr lang="es-ES" dirty="0"/>
              <a:t>- Se desarrolla el proyecto bajo el estándar ERC-1155  </a:t>
            </a:r>
          </a:p>
          <a:p>
            <a:r>
              <a:rPr lang="es-ES" dirty="0"/>
              <a:t>- Coste de gas en cada optimizado debido al estándar </a:t>
            </a:r>
          </a:p>
          <a:p>
            <a:r>
              <a:rPr lang="es-ES" dirty="0"/>
              <a:t>- Debido al mercado y la bajada de las criptomonedas coste de gas de cada transacción es de céntimos   </a:t>
            </a:r>
          </a:p>
          <a:p>
            <a:r>
              <a:rPr lang="es-ES" dirty="0"/>
              <a:t>- Extracción de número aleatorio con la modificación del hash del bloque anterior al sorteo codificado con el keccak256 y modificándolo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590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4E39E-1347-E613-B601-6437BAB6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futuras y puntos a mejorar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99C4AF-AF46-03B8-56FC-E8A38A57D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1049"/>
            <a:ext cx="10058400" cy="4023360"/>
          </a:xfrm>
          <a:noFill/>
        </p:spPr>
        <p:txBody>
          <a:bodyPr/>
          <a:lstStyle/>
          <a:p>
            <a:pPr algn="ctr"/>
            <a:r>
              <a:rPr lang="es-ES" b="1" dirty="0"/>
              <a:t>Puntos de mejora</a:t>
            </a:r>
          </a:p>
          <a:p>
            <a:r>
              <a:rPr lang="es-ES" dirty="0"/>
              <a:t>- Extracción de un número aleatorio bajo el oráculo VRF o un computador cuántico e introducirlo en la red mediante un oráculo</a:t>
            </a:r>
          </a:p>
          <a:p>
            <a:r>
              <a:rPr lang="es-ES" dirty="0"/>
              <a:t>- Automatización mediante código para que se ejecute una lotería una vez que se haya establecido un límite de boletos vendidos</a:t>
            </a:r>
          </a:p>
          <a:p>
            <a:pPr algn="ctr"/>
            <a:r>
              <a:rPr lang="es-ES" b="1" dirty="0"/>
              <a:t>Líneas futuras</a:t>
            </a:r>
          </a:p>
          <a:p>
            <a:r>
              <a:rPr lang="es-ES" dirty="0"/>
              <a:t>- Automatización de la ejecución de la lotería mediante una pipeline. Esto conllevaría el traslado del código a una infraestructura </a:t>
            </a:r>
            <a:r>
              <a:rPr lang="es-ES" dirty="0" err="1"/>
              <a:t>cloud</a:t>
            </a:r>
            <a:r>
              <a:rPr lang="es-ES" dirty="0"/>
              <a:t>, como Azure o AWS</a:t>
            </a:r>
          </a:p>
          <a:p>
            <a:r>
              <a:rPr lang="es-ES" dirty="0"/>
              <a:t>- Implantación del </a:t>
            </a:r>
            <a:r>
              <a:rPr lang="es-ES" dirty="0" err="1"/>
              <a:t>backend</a:t>
            </a:r>
            <a:r>
              <a:rPr lang="es-ES" dirty="0"/>
              <a:t> en el metaverso o en un servidor web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5F3AD3-53D0-FBF9-DF09-5C7D6212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756" y="4874359"/>
            <a:ext cx="3016956" cy="16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582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4569</TotalTime>
  <Words>503</Words>
  <Application>Microsoft Office PowerPoint</Application>
  <PresentationFormat>Panorámica</PresentationFormat>
  <Paragraphs>48</Paragraphs>
  <Slides>10</Slides>
  <Notes>0</Notes>
  <HiddenSlides>0</HiddenSlides>
  <MMClips>1</MMClips>
  <ScaleCrop>false</ScaleCrop>
  <HeadingPairs>
    <vt:vector size="8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Retrospección</vt:lpstr>
      <vt:lpstr>Visio</vt:lpstr>
      <vt:lpstr>DESARROLLO DE UN SISTEMA DE LOTERÍAS BLOCKCHAIN UTILIZANDO NFTS</vt:lpstr>
      <vt:lpstr>Índice de la presentación </vt:lpstr>
      <vt:lpstr>BLOCKCHAIN</vt:lpstr>
      <vt:lpstr>SMART CONTRACTS</vt:lpstr>
      <vt:lpstr>Modelo de negocio del proyecto</vt:lpstr>
      <vt:lpstr>Estructura del proyecto</vt:lpstr>
      <vt:lpstr>Presentación de PowerPoint</vt:lpstr>
      <vt:lpstr>Especificaciones técnicas</vt:lpstr>
      <vt:lpstr>Líneas futuras y puntos a mejorar</vt:lpstr>
      <vt:lpstr>Compilación del programa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SISTEMA DE LOTERÍAS BLOCKCHAIN UTILIZANDO NFTS</dc:title>
  <dc:creator>JAIME TELLO SANCHEZ</dc:creator>
  <cp:lastModifiedBy>JAIME TELLO SANCHEZ</cp:lastModifiedBy>
  <cp:revision>18</cp:revision>
  <dcterms:created xsi:type="dcterms:W3CDTF">2022-09-19T10:23:25Z</dcterms:created>
  <dcterms:modified xsi:type="dcterms:W3CDTF">2022-09-29T11:51:24Z</dcterms:modified>
</cp:coreProperties>
</file>